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87" r:id="rId11"/>
    <p:sldId id="265" r:id="rId12"/>
    <p:sldId id="266" r:id="rId13"/>
    <p:sldId id="277" r:id="rId14"/>
    <p:sldId id="267" r:id="rId15"/>
    <p:sldId id="268" r:id="rId16"/>
    <p:sldId id="273" r:id="rId17"/>
    <p:sldId id="269" r:id="rId18"/>
    <p:sldId id="270" r:id="rId19"/>
    <p:sldId id="28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DA45"/>
    <a:srgbClr val="3DE4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90" d="100"/>
          <a:sy n="9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Копия DSCN5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476673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</a:t>
            </a:r>
            <a:r>
              <a:rPr lang="ru-RU" sz="6000" dirty="0" smtClean="0">
                <a:latin typeface="Monotype Corsiva" pitchFamily="66" charset="0"/>
              </a:rPr>
              <a:t>Моя малая Родина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5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3672408" cy="2808312"/>
          </a:xfrm>
          <a:prstGeom prst="rect">
            <a:avLst/>
          </a:prstGeom>
        </p:spPr>
      </p:pic>
      <p:pic>
        <p:nvPicPr>
          <p:cNvPr id="3" name="Рисунок 2" descr="P1030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717032"/>
            <a:ext cx="3816424" cy="2808312"/>
          </a:xfrm>
          <a:prstGeom prst="rect">
            <a:avLst/>
          </a:prstGeom>
        </p:spPr>
      </p:pic>
      <p:pic>
        <p:nvPicPr>
          <p:cNvPr id="4" name="Рисунок 3" descr="DSCN46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76672"/>
            <a:ext cx="4032448" cy="2808312"/>
          </a:xfrm>
          <a:prstGeom prst="rect">
            <a:avLst/>
          </a:prstGeom>
        </p:spPr>
      </p:pic>
      <p:pic>
        <p:nvPicPr>
          <p:cNvPr id="5" name="Рисунок 4" descr="DSCN66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17032"/>
            <a:ext cx="381642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352928" cy="612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Работа с детьми:</a:t>
            </a:r>
          </a:p>
          <a:p>
            <a:r>
              <a:rPr lang="en-US" sz="3600" b="1" dirty="0" smtClean="0"/>
              <a:t>I </a:t>
            </a:r>
            <a:r>
              <a:rPr lang="ru-RU" sz="3600" b="1" dirty="0" smtClean="0"/>
              <a:t>раздел «Край, что сердцу дорог»</a:t>
            </a:r>
          </a:p>
          <a:p>
            <a:r>
              <a:rPr lang="ru-RU" sz="3200" dirty="0" smtClean="0"/>
              <a:t>-посещение школьного краеведческого музея;</a:t>
            </a:r>
          </a:p>
          <a:p>
            <a:r>
              <a:rPr lang="ru-RU" sz="3200" dirty="0" smtClean="0"/>
              <a:t>-участие в митингах, посвященных дню Победы и дню скорби;</a:t>
            </a:r>
          </a:p>
          <a:p>
            <a:r>
              <a:rPr lang="ru-RU" sz="3200" dirty="0" smtClean="0"/>
              <a:t>-рассматривание альбома «Наша малая родина;;</a:t>
            </a:r>
          </a:p>
          <a:p>
            <a:r>
              <a:rPr lang="ru-RU" sz="3200" dirty="0" smtClean="0"/>
              <a:t>Посещение библиотеки;</a:t>
            </a:r>
          </a:p>
          <a:p>
            <a:r>
              <a:rPr lang="ru-RU" sz="3200" dirty="0" smtClean="0"/>
              <a:t>-беседа «Где работают родители»;</a:t>
            </a:r>
          </a:p>
          <a:p>
            <a:r>
              <a:rPr lang="ru-RU" sz="3200" dirty="0" smtClean="0"/>
              <a:t>-фотовыставка «Наше село сегодня»;</a:t>
            </a:r>
          </a:p>
          <a:p>
            <a:r>
              <a:rPr lang="ru-RU" sz="3200" dirty="0" smtClean="0"/>
              <a:t>-выставка детских работ «Мое  любимое село».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Раздел. «Природа Поволжья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-экскурсии в лес;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-беседы о жизни животных и птиц в лесу;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-целевая прогулка на святой родник;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-беседа с детьми «Вода –источник жизни»;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-участие в акции «Спасем наши родники»;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-целевая прогулка на реку Сургут.</a:t>
            </a:r>
          </a:p>
        </p:txBody>
      </p:sp>
      <p:pic>
        <p:nvPicPr>
          <p:cNvPr id="2050" name="Picture 2" descr="C:\Users\ГБУ МДОУ\Desktop\зине поход\DSC_0451.JPG"/>
          <p:cNvPicPr>
            <a:picLocks noChangeAspect="1" noChangeArrowheads="1"/>
          </p:cNvPicPr>
          <p:nvPr/>
        </p:nvPicPr>
        <p:blipFill>
          <a:blip r:embed="rId2" cstate="print"/>
          <a:srcRect l="5765" t="25347" r="3144"/>
          <a:stretch>
            <a:fillRect/>
          </a:stretch>
        </p:blipFill>
        <p:spPr bwMode="auto">
          <a:xfrm>
            <a:off x="1475656" y="3356992"/>
            <a:ext cx="643208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Раздел. «Народное искусство»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посещение выставки народно- прикладного искусства  в музее;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-знакомство с чувашскими вышивками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(украшение полотенец)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-посещение занятий гончарного кружка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ГБУ МДОУ\Desktop\зине поход\IMG_0795.jpg"/>
          <p:cNvPicPr>
            <a:picLocks noChangeAspect="1" noChangeArrowheads="1"/>
          </p:cNvPicPr>
          <p:nvPr/>
        </p:nvPicPr>
        <p:blipFill>
          <a:blip r:embed="rId2" cstate="print"/>
          <a:srcRect l="6992" t="25169" r="18986"/>
          <a:stretch>
            <a:fillRect/>
          </a:stretch>
        </p:blipFill>
        <p:spPr bwMode="auto">
          <a:xfrm>
            <a:off x="1907704" y="2708920"/>
            <a:ext cx="547260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1"/>
            <a:ext cx="7128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IV</a:t>
            </a:r>
            <a:r>
              <a:rPr lang="ru-RU" sz="3600" b="1" dirty="0" smtClean="0"/>
              <a:t>Раздел. «Фольклор»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-знакомство с чувашскими народными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песнями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Знакомство с культурными традициями;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-разучивание хороводов, народных песен;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-встреча со школьной фольклорной группой;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Знакомство с христианскими праздниками;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-участие в народных праздниках,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проводимых в нашем селе.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6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806489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 txBox="1">
            <a:spLocks noChangeArrowheads="1"/>
          </p:cNvSpPr>
          <p:nvPr/>
        </p:nvSpPr>
        <p:spPr bwMode="auto">
          <a:xfrm>
            <a:off x="467544" y="1412776"/>
            <a:ext cx="8136903" cy="5112568"/>
          </a:xfrm>
          <a:prstGeom prst="rect">
            <a:avLst/>
          </a:prstGeom>
          <a:solidFill>
            <a:srgbClr val="3ADA45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algn="ctr">
              <a:defRPr/>
            </a:pPr>
            <a:endParaRPr lang="ru-RU" sz="2000" dirty="0" smtClean="0">
              <a:latin typeface="Georgia" pitchFamily="18" charset="0"/>
            </a:endParaRPr>
          </a:p>
          <a:p>
            <a:pPr algn="ctr">
              <a:defRPr/>
            </a:pPr>
            <a:endParaRPr lang="ru-RU" sz="2000" dirty="0" smtClean="0">
              <a:latin typeface="Georgia" pitchFamily="18" charset="0"/>
            </a:endParaRPr>
          </a:p>
          <a:p>
            <a:pPr algn="ctr">
              <a:defRPr/>
            </a:pPr>
            <a:endParaRPr lang="ru-RU" sz="2000" dirty="0" smtClean="0">
              <a:latin typeface="Georgia" pitchFamily="18" charset="0"/>
            </a:endParaRPr>
          </a:p>
          <a:p>
            <a:pPr algn="ctr">
              <a:defRPr/>
            </a:pPr>
            <a:r>
              <a:rPr lang="ru-RU" sz="2000" dirty="0" smtClean="0">
                <a:latin typeface="Georgia" pitchFamily="18" charset="0"/>
              </a:rPr>
              <a:t>Мультимедийное </a:t>
            </a:r>
            <a:r>
              <a:rPr lang="ru-RU" sz="2000" dirty="0">
                <a:latin typeface="Georgia" pitchFamily="18" charset="0"/>
              </a:rPr>
              <a:t>пособие </a:t>
            </a:r>
          </a:p>
          <a:p>
            <a:pPr algn="ctr">
              <a:defRPr/>
            </a:pPr>
            <a:endParaRPr lang="ru-RU" sz="2000" dirty="0">
              <a:latin typeface="Georgia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Georgia" pitchFamily="18" charset="0"/>
              </a:rPr>
              <a:t>Дидактическая игра для детей старшей группы</a:t>
            </a:r>
          </a:p>
          <a:p>
            <a:pPr algn="ctr">
              <a:defRPr/>
            </a:pPr>
            <a:r>
              <a:rPr lang="ru-RU" sz="2000" dirty="0" smtClean="0">
                <a:latin typeface="Georgia" pitchFamily="18" charset="0"/>
              </a:rPr>
              <a:t> </a:t>
            </a:r>
            <a:endParaRPr lang="ru-RU" sz="2000" dirty="0">
              <a:latin typeface="Georgia" pitchFamily="18" charset="0"/>
            </a:endParaRPr>
          </a:p>
          <a:p>
            <a:pPr algn="ctr">
              <a:defRPr/>
            </a:pPr>
            <a:endParaRPr lang="ru-RU" sz="2000" dirty="0">
              <a:latin typeface="Georgia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33007F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3600" i="1" dirty="0">
                <a:solidFill>
                  <a:srgbClr val="6F3911"/>
                </a:solidFill>
                <a:latin typeface="Georgia" pitchFamily="18" charset="0"/>
              </a:rPr>
              <a:t>«Моя малая Родина»</a:t>
            </a:r>
          </a:p>
          <a:p>
            <a:pPr algn="ctr">
              <a:defRPr/>
            </a:pPr>
            <a:endParaRPr lang="ru-RU" sz="3600" i="1" dirty="0" smtClean="0">
              <a:solidFill>
                <a:srgbClr val="6F3911"/>
              </a:solidFill>
              <a:latin typeface="Georgia" pitchFamily="18" charset="0"/>
            </a:endParaRPr>
          </a:p>
          <a:p>
            <a:pPr algn="ctr">
              <a:defRPr/>
            </a:pPr>
            <a:endParaRPr lang="ru-RU" sz="3600" i="1" dirty="0">
              <a:solidFill>
                <a:srgbClr val="6F3911"/>
              </a:solidFill>
              <a:latin typeface="Georgia" pitchFamily="18" charset="0"/>
            </a:endParaRPr>
          </a:p>
          <a:p>
            <a:pPr algn="r">
              <a:defRPr/>
            </a:pPr>
            <a:r>
              <a:rPr lang="ru-RU" sz="2000" dirty="0">
                <a:solidFill>
                  <a:srgbClr val="33007F"/>
                </a:solidFill>
                <a:latin typeface="Georgia" pitchFamily="18" charset="0"/>
              </a:rPr>
              <a:t>  Выполнила воспитатель</a:t>
            </a:r>
          </a:p>
          <a:p>
            <a:pPr algn="r">
              <a:defRPr/>
            </a:pPr>
            <a:r>
              <a:rPr lang="ru-RU" sz="2000" dirty="0">
                <a:solidFill>
                  <a:srgbClr val="33007F"/>
                </a:solidFill>
                <a:latin typeface="Georgia" pitchFamily="18" charset="0"/>
              </a:rPr>
              <a:t>Чернова З.Н.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1917" y="260648"/>
            <a:ext cx="631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Раздел.  Мультимедийная презентация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План работы с родителями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Совместные праздники и развлечения.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Участие родителей в организации и проведении экскурсий.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Проведение родительских собраний.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 Круглый стол «Традиции семьи».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5. Помощь в оформлении альбомов «Страницы истории», «Все работы хороши»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"/>
            <a:ext cx="882047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результате проведенной работы мы достигли следующих результатов:</a:t>
            </a:r>
          </a:p>
          <a:p>
            <a:r>
              <a:rPr lang="ru-RU" sz="2800" dirty="0" smtClean="0"/>
              <a:t>-дети имеют представление о селе, в котором они живут, знают, что это их малая родина, испытывают чувство гордости  за свое село.</a:t>
            </a:r>
          </a:p>
          <a:p>
            <a:r>
              <a:rPr lang="ru-RU" sz="2800" dirty="0" smtClean="0"/>
              <a:t>-название села входит в активный словарь ребенка;</a:t>
            </a:r>
          </a:p>
          <a:p>
            <a:r>
              <a:rPr lang="ru-RU" sz="2800" dirty="0" smtClean="0"/>
              <a:t>-знают историю возникновения родного села, его достопримечательности;</a:t>
            </a:r>
          </a:p>
          <a:p>
            <a:r>
              <a:rPr lang="ru-RU" sz="2800" dirty="0" smtClean="0"/>
              <a:t>-имеют представления об исторических памятниках;</a:t>
            </a:r>
          </a:p>
          <a:p>
            <a:r>
              <a:rPr lang="ru-RU" sz="2800" dirty="0" smtClean="0"/>
              <a:t>-Дети знают культуру, обычаи и традиции родного села;</a:t>
            </a:r>
          </a:p>
          <a:p>
            <a:r>
              <a:rPr lang="ru-RU" sz="2800" dirty="0" smtClean="0"/>
              <a:t>-переносят представления о селе в детские виды деятельности: рисуют село, разговаривают про село с другими детьми и взрослыми</a:t>
            </a:r>
            <a:r>
              <a:rPr lang="ru-RU" sz="2800" smtClean="0"/>
              <a:t>, играют в </a:t>
            </a:r>
            <a:r>
              <a:rPr lang="ru-RU" sz="2800" dirty="0" smtClean="0"/>
              <a:t>село, строят их объекты; </a:t>
            </a:r>
          </a:p>
          <a:p>
            <a:r>
              <a:rPr lang="ru-RU" sz="2800" dirty="0" smtClean="0"/>
              <a:t> В перспективе планируем создание в группе уголка «Русская изба».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9"/>
          <p:cNvSpPr txBox="1">
            <a:spLocks noChangeArrowheads="1"/>
          </p:cNvSpPr>
          <p:nvPr/>
        </p:nvSpPr>
        <p:spPr bwMode="auto">
          <a:xfrm>
            <a:off x="323850" y="404813"/>
            <a:ext cx="84312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91425" rIns="91425" bIns="91425" anchor="ctr"/>
          <a:lstStyle/>
          <a:p>
            <a:pPr algn="ctr">
              <a:defRPr/>
            </a:pPr>
            <a:r>
              <a:rPr lang="ru-RU" sz="2000">
                <a:latin typeface="Georgia" pitchFamily="18" charset="0"/>
              </a:rPr>
              <a:t>Мультимедийное пособие </a:t>
            </a:r>
          </a:p>
          <a:p>
            <a:pPr algn="ctr">
              <a:defRPr/>
            </a:pPr>
            <a:endParaRPr lang="ru-RU" sz="2000">
              <a:latin typeface="Georgia" pitchFamily="18" charset="0"/>
            </a:endParaRPr>
          </a:p>
          <a:p>
            <a:pPr algn="ctr">
              <a:defRPr/>
            </a:pPr>
            <a:r>
              <a:rPr lang="ru-RU" sz="2000">
                <a:latin typeface="Georgia" pitchFamily="18" charset="0"/>
              </a:rPr>
              <a:t>Дидактическая игра для детей старшей группы</a:t>
            </a:r>
          </a:p>
          <a:p>
            <a:pPr algn="ctr">
              <a:defRPr/>
            </a:pPr>
            <a:endParaRPr lang="ru-RU" sz="2000">
              <a:latin typeface="Georgia" pitchFamily="18" charset="0"/>
            </a:endParaRPr>
          </a:p>
          <a:p>
            <a:pPr algn="ctr">
              <a:defRPr/>
            </a:pPr>
            <a:endParaRPr lang="ru-RU" sz="2000">
              <a:latin typeface="Georgia" pitchFamily="18" charset="0"/>
            </a:endParaRPr>
          </a:p>
          <a:p>
            <a:pPr algn="ctr">
              <a:defRPr/>
            </a:pPr>
            <a:endParaRPr lang="ru-RU" sz="2000">
              <a:solidFill>
                <a:srgbClr val="33007F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3600" i="1">
                <a:solidFill>
                  <a:srgbClr val="6F3911"/>
                </a:solidFill>
                <a:latin typeface="Georgia" pitchFamily="18" charset="0"/>
              </a:rPr>
              <a:t>«Моя малая Родина»</a:t>
            </a:r>
          </a:p>
          <a:p>
            <a:pPr algn="ctr">
              <a:defRPr/>
            </a:pPr>
            <a:endParaRPr lang="ru-RU" sz="3600" i="1">
              <a:solidFill>
                <a:srgbClr val="6F3911"/>
              </a:solidFill>
              <a:latin typeface="Georgia" pitchFamily="18" charset="0"/>
            </a:endParaRPr>
          </a:p>
          <a:p>
            <a:pPr algn="r">
              <a:defRPr/>
            </a:pPr>
            <a:r>
              <a:rPr lang="ru-RU" sz="2000">
                <a:solidFill>
                  <a:srgbClr val="33007F"/>
                </a:solidFill>
                <a:latin typeface="Georgia" pitchFamily="18" charset="0"/>
              </a:rPr>
              <a:t>  Выполнила воспитатель</a:t>
            </a:r>
          </a:p>
          <a:p>
            <a:pPr algn="r">
              <a:defRPr/>
            </a:pPr>
            <a:r>
              <a:rPr lang="ru-RU" sz="2000">
                <a:solidFill>
                  <a:srgbClr val="33007F"/>
                </a:solidFill>
                <a:latin typeface="Georgia" pitchFamily="18" charset="0"/>
              </a:rPr>
              <a:t>Чернова З.Н.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7920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             Актуальность</a:t>
            </a:r>
          </a:p>
          <a:p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 живем в сложное время и осознаем зависимость воспитания подрастающего поколения от того общества, в котором оно живет и развивается, к сожалению в настоящее время утрачивается то чувство ответственности и долга перед народом, родителями, страной, которое передавалось из поколения в поколение и отличало нас как Российскую нацию.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Копия DSCN5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IMG_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2087563" cy="278447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8197" name="Picture 5" descr="C:\Users\Елен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412875"/>
            <a:ext cx="3105150" cy="1871663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8198" name="Picture 6" descr="C:\Users\Елена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89363"/>
            <a:ext cx="1847850" cy="246697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8199" name="Picture 7" descr="C:\Users\Елена\Downloads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4365625"/>
            <a:ext cx="2466975" cy="1847850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IMG_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644900"/>
            <a:ext cx="2879725" cy="20034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0" name="Picture 4" descr="F:\Новая_папка_(2)\44xkh8r60qx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96975"/>
            <a:ext cx="3024187" cy="20161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1" name="Picture 5" descr="F:\Новая_папка_(2)\kb10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88" y="3643313"/>
            <a:ext cx="2803525" cy="20161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9222" name="Picture 6" descr="F:\Новая_папка_(2)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196975"/>
            <a:ext cx="2916238" cy="20161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\P103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836613"/>
            <a:ext cx="2124075" cy="246697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2291" name="Picture 3" descr="F:\Новая_папка_(2)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836613"/>
            <a:ext cx="1847850" cy="246697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2292" name="Picture 4" descr="F:\Новая_папка_(2)\images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3429000"/>
            <a:ext cx="1847850" cy="26384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2294" name="Picture 6" descr="F:\Новая_папка_(2)\pic_1358687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50" y="3429000"/>
            <a:ext cx="2124075" cy="26384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F:\IMG_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25538"/>
            <a:ext cx="2784475" cy="2087562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266" name="Picture 2" descr="F:\Новая_папка_(2)\2505f6c1e903bf3d94cc939cb3a1d9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125538"/>
            <a:ext cx="3168650" cy="209867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1267" name="Picture 3" descr="F:\Новая_папка_(2)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627438"/>
            <a:ext cx="2592387" cy="1941512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5" name="Picture 5" descr="F:\Новая_папка_(2)\IMG_5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595688"/>
            <a:ext cx="3024187" cy="1995487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12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2" name="Picture 32" descr="F:\Фото\P100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716338"/>
            <a:ext cx="2687638" cy="2017712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74" name="Picture 34" descr="F:\Новая_папка_(2)\Пылявский 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41438"/>
            <a:ext cx="2817812" cy="20161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75" name="Picture 35" descr="F:\Новая_папка_(2)\Пылявский 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341438"/>
            <a:ext cx="2695575" cy="2016125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77" name="Picture 37" descr="F:\Новая_папка_(2)\Пылявский 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716338"/>
            <a:ext cx="2824162" cy="2017712"/>
          </a:xfrm>
          <a:prstGeom prst="rect">
            <a:avLst/>
          </a:prstGeom>
          <a:noFill/>
          <a:effectLst>
            <a:outerShdw blurRad="254000" dist="63500" dir="8100000" algn="tr" rotWithShape="0">
              <a:prstClr val="black">
                <a:alpha val="7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2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D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15-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7838"/>
            <a:ext cx="8027987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1181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181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92696"/>
            <a:ext cx="64087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Цель: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воспитание у детей патриотических чувств, гордости за место, где они живут, за малую родину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1. Формировать  любовь к родному  селу и интерес к прошлому и настоящему родного села.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2.Воспитывать чувство гордости за своих земляков.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3.Развивать бережное отношение к достопримечательностям, культуре,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природе.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3" y="1196752"/>
            <a:ext cx="6480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Базовым этапом формирования у детей любви к Родине следует считать накопление ими социального опыта жизни в с воем селе. Усвоение принятых в нем норм поведения, взаимоотношений, приобщение к миру его культуры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Любовь к Отчизне начинается с любви к своей малой родине - месту, где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родился человек. В этой связи, как нам представляется, огромное значение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имеет ознакомление дошкольников с историческим, культурным, национальным, географическим,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природно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экологическим своеобразием родного региона. Краеведческий подход в образовании дошкольников дает возможность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гуманизировать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воспитательный процесс.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912768" cy="396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Ознакомление детей с родным селом  осуществляется в НОД и в повседневной деятельности. Методы и приемы  традиционные, достаточно представленные в дошкольный педагогике (целевые прогулки, чтение произведений детских писателей, проектная деятельность, наблюдения, экскурсии и т.д.)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Каждый момент ознакомления дошкольников с родным селом должен быть пронизан воспитанием уважения к человеку – труженику, достойному гражданину.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6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924944"/>
            <a:ext cx="489654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64807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Мы живем и работаем в селе, которое богато своими обычаями, традициями.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Нам очень хотелось помочь детям узнать, чем красиво, богато наше село.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Сформировать у детей крупинки уважительного отношения к людям труда;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к истории, культуре, обычаям и традициям родного села.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733</Words>
  <Application>Microsoft Office PowerPoint</Application>
  <PresentationFormat>Экран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оксана николаевна</cp:lastModifiedBy>
  <cp:revision>31</cp:revision>
  <dcterms:created xsi:type="dcterms:W3CDTF">2015-02-17T15:39:43Z</dcterms:created>
  <dcterms:modified xsi:type="dcterms:W3CDTF">2015-02-25T09:48:48Z</dcterms:modified>
</cp:coreProperties>
</file>